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4066A-9DB8-4CA2-899B-DDE90E914C46}" type="datetimeFigureOut">
              <a:rPr lang="pl-PL" smtClean="0"/>
              <a:t>15.04.2021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946D6-2C4B-42D6-A808-AD7479807B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21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E1C1-B156-4DC6-B189-C6C609349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98F14-769A-4A52-B3C9-4292ECA74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16804-CB95-4195-95F6-B7448BFC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C268C-6202-4F32-A9F8-96A85088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FF9A1-5111-4821-8E20-DE9F6FC7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82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C8D7-0E9F-4A4F-B8AA-7E3E4C6A2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DEEFC-2660-46BA-B3A3-9E81C27B8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7A0C-E286-40E8-8209-C43ED0FA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62206-893C-4D20-B494-1D515F0D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BD360-D809-48DE-AFFA-8CDBE8555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11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BC6BC-81D2-4B7D-897E-456433512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50CE7-DE5A-4968-99DF-8880A5C8A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7EE9-08E2-4A87-AF41-29228B9C4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F93A4-32FB-4DA0-B0D4-EBC2DFA3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B70A0-3B5F-47C8-B1D2-1194B230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01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B85A4-2130-454E-AB30-69C5C538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AC814-2FA9-4A30-8080-6090D57A1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7C5A2-038B-4788-B13E-D2A52E99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261F0-237B-479D-9B60-84440A0D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95A58-F177-4FA3-81B4-7859FC66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1">
            <a:extLst>
              <a:ext uri="{FF2B5EF4-FFF2-40B4-BE49-F238E27FC236}">
                <a16:creationId xmlns:a16="http://schemas.microsoft.com/office/drawing/2014/main" id="{B916566C-CF09-4009-ACA4-B1058AE46B1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0697" y="230188"/>
            <a:ext cx="1435165" cy="4724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31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03228-26FE-436E-B0BA-76E7BD8A1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C2ED6-78C8-4ED3-818D-443ADB256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30ADC-1DE0-4930-A696-BC2A334D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14838-E2F4-4570-9F65-05AC6E64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5308A-FC1F-4810-8699-74A6A2F6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221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B14BE-5CB2-4433-BFCB-207E3ED8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8FB30-F534-4247-99A8-E95F0FEC2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9AFE8-55F1-4DBF-8D3F-CE119995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F8760-1BE3-43A6-84E4-70FA07F3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47149-A4D3-4F3F-AB0B-C732A4332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55AFE-3CC1-4A56-9334-203C6416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25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CF856-B7AC-40C9-B82C-02B70127B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4B456-2622-4384-A1F0-0AC7FCDFD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620F8-43B8-4C52-952C-F86630057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8A17D-0640-4277-A9B5-55A2B55937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0DEFE-A05A-40B2-A159-2D54F1AC8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9E8A54-5D75-4387-8BEC-34F906AF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F6E9D8-2143-4D99-ADB4-A0CC70EC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9CB297-4CEF-45D9-99B1-4E8B8679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86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52776-5374-463B-8399-627438CE0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785126-2CE8-4DD8-A7FC-65C6B937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4EF118-6375-4C8D-9F29-0E13EB18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DA7163-52B9-4845-9B29-0510D8007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7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72C2A6-DE14-434D-8EB6-B5673967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83111-7AC4-459C-BCE5-76335ED15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9CF0E-CDA3-471A-8F35-934BD9F9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022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E4974-FB8D-4F4F-9D02-C021026C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9D975-7AB3-4114-A477-AD2FE8C31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95D2B-A1E3-455E-9804-066E729AC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1DD0FB-63B5-4309-881D-DD2200AC3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FA0DF2-DCEF-41B7-BC69-AFB38E462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C9258-2D50-4AD2-B3E0-1A2C5BA8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43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AFAC5-88D0-46C2-B296-27ACCBBD3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B6030-8156-4CD9-ACCB-B39D9D576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C32CA-0FCD-423D-B615-B76AF805D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BA578-017D-477D-AEE0-E4D1EAAE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3FC09-AAB2-4AAB-B240-51D243EBC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A3240-82EB-44FB-8135-1FDECAD8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54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59AF6-F8E6-478A-AFA1-198C08D2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0FF54-DFF0-4A51-9BD9-13BD0D5D1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74BD5-C12B-464C-A23D-A5CE520ED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23.03.2021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A6726-464F-4BAA-A8CA-33B54F9E7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KPO wysłuchanie - KIGEiT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53A74-852E-4CAD-8CED-13D40DD9E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232C5-BCFE-4154-8AF9-F163F1A814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59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DB731-5D86-4BFC-B94E-C26AC27E75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Krajowy Plan Odbudowy</a:t>
            </a:r>
            <a:br>
              <a:rPr lang="pl-PL" b="1" dirty="0"/>
            </a:br>
            <a:r>
              <a:rPr lang="pl-PL" b="1" dirty="0"/>
              <a:t>Zielona energia i zmniejszenie energochłonności</a:t>
            </a:r>
            <a:br>
              <a:rPr lang="pl-PL" b="1" dirty="0"/>
            </a:br>
            <a:r>
              <a:rPr lang="pl-PL" b="1" dirty="0"/>
              <a:t>wysłuchanie 29 marca 2021</a:t>
            </a:r>
            <a:endParaRPr lang="pl-P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ABC77-8B32-4923-9972-04929402A3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Krzysztof Heller</a:t>
            </a:r>
          </a:p>
          <a:p>
            <a:r>
              <a:rPr lang="pl-PL" b="1" dirty="0"/>
              <a:t>Krajowa Izba Gospodarcza Elektroniki i Telekomunikacji</a:t>
            </a:r>
          </a:p>
          <a:p>
            <a:endParaRPr lang="pl-PL" dirty="0"/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0F108924-3993-4A29-A440-8BA3ACD65A7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5349875"/>
            <a:ext cx="1962150" cy="628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78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AA0E-2863-483B-90EA-26DD8D68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B1. Poprawa efektywności energetycznej gospodarki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5E4EE-64AE-45ED-963B-C8D1BAD12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B1.1.2. Efektywność energetyczna budynków mieszkalnych - poza zwiększeniem efektywności budynków należy zadbać o:</a:t>
            </a:r>
          </a:p>
          <a:p>
            <a:pPr lvl="1"/>
            <a:r>
              <a:rPr lang="pl-PL" dirty="0"/>
              <a:t>zwiększenie zaangażowania końcowego odbiorcy (wspólnoty energetyczne)</a:t>
            </a:r>
          </a:p>
          <a:p>
            <a:pPr lvl="1"/>
            <a:r>
              <a:rPr lang="pl-PL" dirty="0"/>
              <a:t>upowszechnianie dobrych praktyk</a:t>
            </a:r>
          </a:p>
          <a:p>
            <a:pPr lvl="1"/>
            <a:r>
              <a:rPr lang="pl-PL" dirty="0"/>
              <a:t>zarządzanie i monitorowanie zużycia energii - narzędzia do zarządzania energią dla odbiorców końcowych</a:t>
            </a:r>
          </a:p>
          <a:p>
            <a:pPr lvl="1"/>
            <a:r>
              <a:rPr lang="pl-PL" dirty="0"/>
              <a:t>rozszerzenie wspólnot (spółdzielni) energetycznych na tereny miejskie</a:t>
            </a:r>
          </a:p>
          <a:p>
            <a:r>
              <a:rPr lang="pl-PL" dirty="0"/>
              <a:t>B1.1.4. Efektywność energetyczna i OZE w przedsiębiorstwach – inwestycje o największym potencjale redukcji gazów cieplarnianych:</a:t>
            </a:r>
          </a:p>
          <a:p>
            <a:pPr lvl="1"/>
            <a:r>
              <a:rPr lang="pl-PL" dirty="0"/>
              <a:t>kontrakty </a:t>
            </a:r>
            <a:r>
              <a:rPr lang="pl-PL" dirty="0" err="1"/>
              <a:t>Corporate</a:t>
            </a:r>
            <a:r>
              <a:rPr lang="pl-PL" dirty="0"/>
              <a:t> Power </a:t>
            </a:r>
            <a:r>
              <a:rPr lang="pl-PL" dirty="0" err="1"/>
              <a:t>Purchase</a:t>
            </a:r>
            <a:r>
              <a:rPr lang="pl-PL" dirty="0"/>
              <a:t> Agreement (CPPA)</a:t>
            </a:r>
          </a:p>
          <a:p>
            <a:pPr lvl="1"/>
            <a:r>
              <a:rPr lang="pl-PL" dirty="0"/>
              <a:t>budowa linii bezpośrednich</a:t>
            </a:r>
          </a:p>
          <a:p>
            <a:pPr lvl="1"/>
            <a:endParaRPr lang="pl-P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1B6B2-B608-4EA4-ADF4-EAED09F47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58BD0-0C3B-4290-A90E-3095AFDA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FAA55-FAC1-4DB0-8221-35151D5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0119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FCED-5043-43A1-822A-9FB92CE9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dirty="0"/>
              <a:t>B2. Zwiększenie wykorzystania odnawialnych źródeł energii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00566-0598-484E-9DD0-A3ACD749E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B2.1.1. Rozwój technologii wodorowych i paliw alternatywnych</a:t>
            </a:r>
          </a:p>
          <a:p>
            <a:pPr lvl="1"/>
            <a:r>
              <a:rPr lang="pl-PL" dirty="0"/>
              <a:t>źródła wodorowe – zielony wodór</a:t>
            </a:r>
          </a:p>
          <a:p>
            <a:pPr lvl="1"/>
            <a:r>
              <a:rPr lang="pl-PL" dirty="0"/>
              <a:t>prace badawczo-rozwojowe, opracowanie nowych technologii</a:t>
            </a:r>
          </a:p>
          <a:p>
            <a:r>
              <a:rPr lang="pl-PL" dirty="0"/>
              <a:t>silnie powiązania obszaru energii odnawialnej ze źródłami rozproszonymi i z inteligentnymi sieciami elektroenergetycznymi</a:t>
            </a:r>
          </a:p>
          <a:p>
            <a:r>
              <a:rPr lang="pl-PL" dirty="0"/>
              <a:t>Konieczne daleko idące zmiany:</a:t>
            </a:r>
          </a:p>
          <a:p>
            <a:pPr lvl="1"/>
            <a:r>
              <a:rPr lang="pl-PL" dirty="0"/>
              <a:t>wyposażenie techniczne i informatyczne sieci energetycznych,</a:t>
            </a:r>
          </a:p>
          <a:p>
            <a:pPr lvl="1"/>
            <a:r>
              <a:rPr lang="pl-PL" dirty="0"/>
              <a:t>funkcjonowanie rynku energii </a:t>
            </a:r>
          </a:p>
          <a:p>
            <a:pPr lvl="1"/>
            <a:r>
              <a:rPr lang="pl-PL" dirty="0"/>
              <a:t>sposób organizacji procesu wytwarzania i dostaw energii</a:t>
            </a:r>
          </a:p>
          <a:p>
            <a:pPr lvl="1"/>
            <a:r>
              <a:rPr lang="pl-PL" dirty="0"/>
              <a:t>uwzględnienie taryf dynamicznych</a:t>
            </a:r>
          </a:p>
          <a:p>
            <a:pPr lvl="1"/>
            <a:endParaRPr lang="pl-PL" dirty="0"/>
          </a:p>
          <a:p>
            <a:endParaRPr lang="pl-P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F519C-91D5-4CEC-A2E9-768DB8153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F44FC-7F94-4465-B8AF-8C58375E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A8358-85DB-47E7-B9C5-2AF2B8C5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46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D61BE-A429-40B6-B153-1E85ECA6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B2. Zwiększenie wykorzystania odnawialnych źródeł energii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E14E-680D-492A-9F1C-7FDF6CC47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B2.2.1. Rozwój sieci przesyłowych, inteligentna infrastruktura elektroenergetyczna</a:t>
            </a:r>
          </a:p>
          <a:p>
            <a:pPr lvl="1"/>
            <a:r>
              <a:rPr lang="pl-PL" dirty="0"/>
              <a:t>uwzględnić kryterium cyfryzacji inteligentniej sieci elektroenergetycznej (smart </a:t>
            </a:r>
            <a:r>
              <a:rPr lang="pl-PL" dirty="0" err="1"/>
              <a:t>grid</a:t>
            </a:r>
            <a:r>
              <a:rPr lang="pl-PL" dirty="0"/>
              <a:t>) w programach pomocowych</a:t>
            </a:r>
          </a:p>
          <a:p>
            <a:pPr lvl="1"/>
            <a:r>
              <a:rPr lang="pl-PL" dirty="0"/>
              <a:t>rozwój krajowych innowacyjnych produktów – szansa dla przemysłu krajowego, testowanie w ramach „piaskownic regulacyjnych”,</a:t>
            </a:r>
          </a:p>
          <a:p>
            <a:pPr lvl="1"/>
            <a:r>
              <a:rPr lang="pl-PL" dirty="0"/>
              <a:t>wykorzystanie informacji pochodzących z AMI do predykcji oraz rozwiązań DSM/DSR</a:t>
            </a:r>
          </a:p>
          <a:p>
            <a:pPr lvl="1"/>
            <a:r>
              <a:rPr lang="pl-PL" dirty="0"/>
              <a:t>zwiększenie zastosowania magazynów energii i lokalnego bilansowania</a:t>
            </a:r>
          </a:p>
          <a:p>
            <a:r>
              <a:rPr lang="pl-PL" dirty="0"/>
              <a:t>KPO na odbudowę potencjału rozwojowego gospodarki  - inwestycje komunalne powinny być z funduszu spójności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D007E-A0BB-4E9C-B2E4-6F097369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23.03.2021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10796-DA2C-4B62-9B2F-FB2C4ACC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KPO wysłuchanie - KIGEiT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AF2C9-555E-42BA-B236-D473BFF70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32C5-BCFE-4154-8AF9-F163F1A814A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7079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266</Words>
  <Application>Microsoft Office PowerPoint</Application>
  <PresentationFormat>Panoramiczny</PresentationFormat>
  <Paragraphs>38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Krajowy Plan Odbudowy Zielona energia i zmniejszenie energochłonności wysłuchanie 29 marca 2021</vt:lpstr>
      <vt:lpstr>B1. Poprawa efektywności energetycznej gospodarki</vt:lpstr>
      <vt:lpstr>B2. Zwiększenie wykorzystania odnawialnych źródeł energii</vt:lpstr>
      <vt:lpstr>B2. Zwiększenie wykorzystania odnawialnych źródeł energii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Krajowy Plan Odbudowy Transformacja cyfrowa wysłuchanie 23 marca 2021</dc:title>
  <dc:creator>Krzysztof Heller</dc:creator>
  <cp:lastModifiedBy>Anna Paździorko</cp:lastModifiedBy>
  <cp:revision>26</cp:revision>
  <dcterms:created xsi:type="dcterms:W3CDTF">2021-03-22T09:03:37Z</dcterms:created>
  <dcterms:modified xsi:type="dcterms:W3CDTF">2021-04-15T14:19:10Z</dcterms:modified>
</cp:coreProperties>
</file>